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63" r:id="rId6"/>
    <p:sldId id="264"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206515FB-47C9-4380-ADBC-455F653B4CCA}" type="datetimeFigureOut">
              <a:rPr lang="en-US" smtClean="0"/>
              <a:t>4/8/2023</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AB1F84E4-B075-4C6B-A5FB-18F9A8603106}" type="slidenum">
              <a:rPr lang="en-US" smtClean="0"/>
              <a:t>‹#›</a:t>
            </a:fld>
            <a:endParaRPr lang="en-US"/>
          </a:p>
        </p:txBody>
      </p:sp>
    </p:spTree>
    <p:extLst>
      <p:ext uri="{BB962C8B-B14F-4D97-AF65-F5344CB8AC3E}">
        <p14:creationId xmlns:p14="http://schemas.microsoft.com/office/powerpoint/2010/main" val="274943711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6515FB-47C9-4380-ADBC-455F653B4CCA}"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F84E4-B075-4C6B-A5FB-18F9A8603106}" type="slidenum">
              <a:rPr lang="en-US" smtClean="0"/>
              <a:t>‹#›</a:t>
            </a:fld>
            <a:endParaRPr lang="en-US"/>
          </a:p>
        </p:txBody>
      </p:sp>
    </p:spTree>
    <p:extLst>
      <p:ext uri="{BB962C8B-B14F-4D97-AF65-F5344CB8AC3E}">
        <p14:creationId xmlns:p14="http://schemas.microsoft.com/office/powerpoint/2010/main" val="3919810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6515FB-47C9-4380-ADBC-455F653B4CCA}"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F84E4-B075-4C6B-A5FB-18F9A8603106}" type="slidenum">
              <a:rPr lang="en-US" smtClean="0"/>
              <a:t>‹#›</a:t>
            </a:fld>
            <a:endParaRPr lang="en-US"/>
          </a:p>
        </p:txBody>
      </p:sp>
    </p:spTree>
    <p:extLst>
      <p:ext uri="{BB962C8B-B14F-4D97-AF65-F5344CB8AC3E}">
        <p14:creationId xmlns:p14="http://schemas.microsoft.com/office/powerpoint/2010/main" val="3451486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6515FB-47C9-4380-ADBC-455F653B4CCA}" type="datetimeFigureOut">
              <a:rPr lang="en-US" smtClean="0"/>
              <a:t>4/8/2023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1F84E4-B075-4C6B-A5FB-18F9A8603106}" type="slidenum">
              <a:rPr lang="en-US" smtClean="0"/>
              <a:t>‹#›</a:t>
            </a:fld>
            <a:endParaRPr lang="en-US"/>
          </a:p>
        </p:txBody>
      </p:sp>
    </p:spTree>
    <p:extLst>
      <p:ext uri="{BB962C8B-B14F-4D97-AF65-F5344CB8AC3E}">
        <p14:creationId xmlns:p14="http://schemas.microsoft.com/office/powerpoint/2010/main" val="4143564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206515FB-47C9-4380-ADBC-455F653B4CCA}" type="datetimeFigureOut">
              <a:rPr lang="en-US" smtClean="0"/>
              <a:t>4/8/2023</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AB1F84E4-B075-4C6B-A5FB-18F9A8603106}" type="slidenum">
              <a:rPr lang="en-US" smtClean="0"/>
              <a:t>‹#›</a:t>
            </a:fld>
            <a:endParaRPr lang="en-US"/>
          </a:p>
        </p:txBody>
      </p:sp>
    </p:spTree>
    <p:extLst>
      <p:ext uri="{BB962C8B-B14F-4D97-AF65-F5344CB8AC3E}">
        <p14:creationId xmlns:p14="http://schemas.microsoft.com/office/powerpoint/2010/main" val="196260857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6515FB-47C9-4380-ADBC-455F653B4CCA}" type="datetimeFigureOut">
              <a:rPr lang="en-US" smtClean="0"/>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1F84E4-B075-4C6B-A5FB-18F9A8603106}" type="slidenum">
              <a:rPr lang="en-US" smtClean="0"/>
              <a:t>‹#›</a:t>
            </a:fld>
            <a:endParaRPr lang="en-US"/>
          </a:p>
        </p:txBody>
      </p:sp>
    </p:spTree>
    <p:extLst>
      <p:ext uri="{BB962C8B-B14F-4D97-AF65-F5344CB8AC3E}">
        <p14:creationId xmlns:p14="http://schemas.microsoft.com/office/powerpoint/2010/main" val="2824493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6515FB-47C9-4380-ADBC-455F653B4CCA}" type="datetimeFigureOut">
              <a:rPr lang="en-US" smtClean="0"/>
              <a:t>4/8/2023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1F84E4-B075-4C6B-A5FB-18F9A8603106}" type="slidenum">
              <a:rPr lang="en-US" smtClean="0"/>
              <a:t>‹#›</a:t>
            </a:fld>
            <a:endParaRPr lang="en-US"/>
          </a:p>
        </p:txBody>
      </p:sp>
    </p:spTree>
    <p:extLst>
      <p:ext uri="{BB962C8B-B14F-4D97-AF65-F5344CB8AC3E}">
        <p14:creationId xmlns:p14="http://schemas.microsoft.com/office/powerpoint/2010/main" val="1149583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6515FB-47C9-4380-ADBC-455F653B4CCA}" type="datetimeFigureOut">
              <a:rPr lang="en-US" smtClean="0"/>
              <a:t>4/8/2023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1F84E4-B075-4C6B-A5FB-18F9A8603106}" type="slidenum">
              <a:rPr lang="en-US" smtClean="0"/>
              <a:t>‹#›</a:t>
            </a:fld>
            <a:endParaRPr lang="en-US"/>
          </a:p>
        </p:txBody>
      </p:sp>
    </p:spTree>
    <p:extLst>
      <p:ext uri="{BB962C8B-B14F-4D97-AF65-F5344CB8AC3E}">
        <p14:creationId xmlns:p14="http://schemas.microsoft.com/office/powerpoint/2010/main" val="293700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6515FB-47C9-4380-ADBC-455F653B4CCA}" type="datetimeFigureOut">
              <a:rPr lang="en-US" smtClean="0"/>
              <a:t>4/8/2023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1F84E4-B075-4C6B-A5FB-18F9A8603106}" type="slidenum">
              <a:rPr lang="en-US" smtClean="0"/>
              <a:t>‹#›</a:t>
            </a:fld>
            <a:endParaRPr lang="en-US"/>
          </a:p>
        </p:txBody>
      </p:sp>
    </p:spTree>
    <p:extLst>
      <p:ext uri="{BB962C8B-B14F-4D97-AF65-F5344CB8AC3E}">
        <p14:creationId xmlns:p14="http://schemas.microsoft.com/office/powerpoint/2010/main" val="163186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206515FB-47C9-4380-ADBC-455F653B4CCA}" type="datetimeFigureOut">
              <a:rPr lang="en-US" smtClean="0"/>
              <a:t>4/8/2023</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AB1F84E4-B075-4C6B-A5FB-18F9A8603106}"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37085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206515FB-47C9-4380-ADBC-455F653B4CCA}" type="datetimeFigureOut">
              <a:rPr lang="en-US" smtClean="0"/>
              <a:t>4/8/2023</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AB1F84E4-B075-4C6B-A5FB-18F9A8603106}"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94763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206515FB-47C9-4380-ADBC-455F653B4CCA}" type="datetimeFigureOut">
              <a:rPr lang="en-US" smtClean="0"/>
              <a:t>4/8/2023</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AB1F84E4-B075-4C6B-A5FB-18F9A8603106}" type="slidenum">
              <a:rPr lang="en-US" smtClean="0"/>
              <a:t>‹#›</a:t>
            </a:fld>
            <a:endParaRPr lang="en-US"/>
          </a:p>
        </p:txBody>
      </p:sp>
    </p:spTree>
    <p:extLst>
      <p:ext uri="{BB962C8B-B14F-4D97-AF65-F5344CB8AC3E}">
        <p14:creationId xmlns:p14="http://schemas.microsoft.com/office/powerpoint/2010/main" val="16214473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87740-E88B-ABFE-7FB4-5F76ED059968}"/>
              </a:ext>
            </a:extLst>
          </p:cNvPr>
          <p:cNvSpPr>
            <a:spLocks noGrp="1"/>
          </p:cNvSpPr>
          <p:nvPr>
            <p:ph type="ctrTitle"/>
          </p:nvPr>
        </p:nvSpPr>
        <p:spPr/>
        <p:txBody>
          <a:bodyPr/>
          <a:lstStyle/>
          <a:p>
            <a:r>
              <a:rPr lang="en-US" sz="6600" b="1" dirty="0"/>
              <a:t>Scope of Managerial Economics</a:t>
            </a:r>
            <a:endParaRPr lang="en-US" sz="6600" dirty="0"/>
          </a:p>
        </p:txBody>
      </p:sp>
      <p:sp>
        <p:nvSpPr>
          <p:cNvPr id="3" name="Subtitle 2">
            <a:extLst>
              <a:ext uri="{FF2B5EF4-FFF2-40B4-BE49-F238E27FC236}">
                <a16:creationId xmlns:a16="http://schemas.microsoft.com/office/drawing/2014/main" id="{3BE5F522-52DC-3A96-B5C2-0FE5A725B37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76782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88CFD-CD25-D839-A798-51B188E0E21D}"/>
              </a:ext>
            </a:extLst>
          </p:cNvPr>
          <p:cNvSpPr>
            <a:spLocks noGrp="1"/>
          </p:cNvSpPr>
          <p:nvPr>
            <p:ph type="title"/>
          </p:nvPr>
        </p:nvSpPr>
        <p:spPr/>
        <p:txBody>
          <a:bodyPr>
            <a:normAutofit/>
          </a:bodyPr>
          <a:lstStyle/>
          <a:p>
            <a:r>
              <a:rPr lang="en-US" b="1" dirty="0"/>
              <a:t>Scope of Managerial Economics</a:t>
            </a:r>
          </a:p>
        </p:txBody>
      </p:sp>
      <p:sp>
        <p:nvSpPr>
          <p:cNvPr id="3" name="Content Placeholder 2">
            <a:extLst>
              <a:ext uri="{FF2B5EF4-FFF2-40B4-BE49-F238E27FC236}">
                <a16:creationId xmlns:a16="http://schemas.microsoft.com/office/drawing/2014/main" id="{2817741C-466B-91FC-F5CB-638781C7ED56}"/>
              </a:ext>
            </a:extLst>
          </p:cNvPr>
          <p:cNvSpPr>
            <a:spLocks noGrp="1"/>
          </p:cNvSpPr>
          <p:nvPr>
            <p:ph idx="1"/>
          </p:nvPr>
        </p:nvSpPr>
        <p:spPr/>
        <p:txBody>
          <a:bodyPr>
            <a:normAutofit/>
          </a:bodyPr>
          <a:lstStyle/>
          <a:p>
            <a:pPr marL="0" indent="0" algn="just">
              <a:buNone/>
            </a:pPr>
            <a:r>
              <a:rPr lang="en-US" dirty="0"/>
              <a:t>The most important function in managerial economics is decision making. It involves the complete course of selecting the most suitable action from two or more alternatives. The primary function is to make the most profitable use of resources which are limited such as labor, capital, land etc. A manager is very careful while taking decisions as the future is uncertain; he ensures that the best possible plans are made in the most effective manner to achieve the desired objective which is profit maximization. </a:t>
            </a:r>
          </a:p>
          <a:p>
            <a:pPr algn="just"/>
            <a:r>
              <a:rPr lang="en-US" dirty="0"/>
              <a:t>Economic theory and economic analysis are used to solve the problems of managerial economics. </a:t>
            </a:r>
          </a:p>
          <a:p>
            <a:pPr algn="just"/>
            <a:r>
              <a:rPr lang="en-US" dirty="0"/>
              <a:t>Economics basically comprises of two main divisions namely Micro economics and Macro economics.</a:t>
            </a:r>
          </a:p>
        </p:txBody>
      </p:sp>
    </p:spTree>
    <p:extLst>
      <p:ext uri="{BB962C8B-B14F-4D97-AF65-F5344CB8AC3E}">
        <p14:creationId xmlns:p14="http://schemas.microsoft.com/office/powerpoint/2010/main" val="3844011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C32BA-1B6F-4BFD-6500-84C6A50FE6A5}"/>
              </a:ext>
            </a:extLst>
          </p:cNvPr>
          <p:cNvSpPr>
            <a:spLocks noGrp="1"/>
          </p:cNvSpPr>
          <p:nvPr>
            <p:ph type="title"/>
          </p:nvPr>
        </p:nvSpPr>
        <p:spPr/>
        <p:txBody>
          <a:bodyPr>
            <a:normAutofit/>
          </a:bodyPr>
          <a:lstStyle/>
          <a:p>
            <a:r>
              <a:rPr lang="en-US" b="1" dirty="0"/>
              <a:t>Scope of Managerial Economics</a:t>
            </a:r>
            <a:endParaRPr lang="en-US" dirty="0"/>
          </a:p>
        </p:txBody>
      </p:sp>
      <p:sp>
        <p:nvSpPr>
          <p:cNvPr id="3" name="Content Placeholder 2">
            <a:extLst>
              <a:ext uri="{FF2B5EF4-FFF2-40B4-BE49-F238E27FC236}">
                <a16:creationId xmlns:a16="http://schemas.microsoft.com/office/drawing/2014/main" id="{A8BA86CD-C8F3-B392-9E2A-EEEA57AE6989}"/>
              </a:ext>
            </a:extLst>
          </p:cNvPr>
          <p:cNvSpPr>
            <a:spLocks noGrp="1"/>
          </p:cNvSpPr>
          <p:nvPr>
            <p:ph idx="1"/>
          </p:nvPr>
        </p:nvSpPr>
        <p:spPr/>
        <p:txBody>
          <a:bodyPr>
            <a:normAutofit/>
          </a:bodyPr>
          <a:lstStyle/>
          <a:p>
            <a:pPr algn="just"/>
            <a:r>
              <a:rPr lang="en-US" dirty="0"/>
              <a:t>Managerial economics covers both macroeconomics as well as micro-economics, as both are equally important for decision making and business analysis. </a:t>
            </a:r>
          </a:p>
          <a:p>
            <a:pPr algn="just"/>
            <a:r>
              <a:rPr lang="en-US" dirty="0"/>
              <a:t>Macroeconomics deals with the study of entire economy. It considers all the factors such as government policies, business cycles, national income, etc. </a:t>
            </a:r>
          </a:p>
          <a:p>
            <a:pPr algn="just"/>
            <a:r>
              <a:rPr lang="en-US" dirty="0"/>
              <a:t>Microeconomics includes the analysis of small individual units of economy such as individual firms, individual industry, or a single individual consumer. </a:t>
            </a:r>
          </a:p>
          <a:p>
            <a:pPr marL="0" indent="0" algn="just">
              <a:buNone/>
            </a:pPr>
            <a:r>
              <a:rPr lang="en-US" dirty="0"/>
              <a:t>All the economic theories, tools, and concepts are covered under the scope of managerial economics to analyze the business environment. The scope of managerial economics is a continual process, as it is a developing science. Demand analysis and forecasting, profit management, and capital management are also considered under the scope of managerial economics.</a:t>
            </a:r>
          </a:p>
        </p:txBody>
      </p:sp>
    </p:spTree>
    <p:extLst>
      <p:ext uri="{BB962C8B-B14F-4D97-AF65-F5344CB8AC3E}">
        <p14:creationId xmlns:p14="http://schemas.microsoft.com/office/powerpoint/2010/main" val="2848246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30D7D-BA97-6E18-5D47-85742BB8B6A6}"/>
              </a:ext>
            </a:extLst>
          </p:cNvPr>
          <p:cNvSpPr>
            <a:spLocks noGrp="1"/>
          </p:cNvSpPr>
          <p:nvPr>
            <p:ph type="title"/>
          </p:nvPr>
        </p:nvSpPr>
        <p:spPr/>
        <p:txBody>
          <a:bodyPr>
            <a:normAutofit fontScale="90000"/>
          </a:bodyPr>
          <a:lstStyle/>
          <a:p>
            <a:r>
              <a:rPr lang="en-US" b="1" dirty="0"/>
              <a:t>Demand Analysis and Forecasting</a:t>
            </a:r>
          </a:p>
        </p:txBody>
      </p:sp>
      <p:sp>
        <p:nvSpPr>
          <p:cNvPr id="3" name="Content Placeholder 2">
            <a:extLst>
              <a:ext uri="{FF2B5EF4-FFF2-40B4-BE49-F238E27FC236}">
                <a16:creationId xmlns:a16="http://schemas.microsoft.com/office/drawing/2014/main" id="{4E3FA601-F7C4-62E6-4082-410D46CA7CC2}"/>
              </a:ext>
            </a:extLst>
          </p:cNvPr>
          <p:cNvSpPr>
            <a:spLocks noGrp="1"/>
          </p:cNvSpPr>
          <p:nvPr>
            <p:ph idx="1"/>
          </p:nvPr>
        </p:nvSpPr>
        <p:spPr/>
        <p:txBody>
          <a:bodyPr>
            <a:normAutofit/>
          </a:bodyPr>
          <a:lstStyle/>
          <a:p>
            <a:pPr marL="0" indent="0" algn="just">
              <a:buNone/>
            </a:pPr>
            <a:r>
              <a:rPr lang="en-US" dirty="0"/>
              <a:t>Demand analysis and forecasting involves huge amount of decision making. Demand estimation is an integral part of decision making, an assessment of future sales helps in strengthening the market position and maximizing profit. In managerial economics, demand analysis and forecasting holds a very important place.</a:t>
            </a:r>
          </a:p>
        </p:txBody>
      </p:sp>
    </p:spTree>
    <p:extLst>
      <p:ext uri="{BB962C8B-B14F-4D97-AF65-F5344CB8AC3E}">
        <p14:creationId xmlns:p14="http://schemas.microsoft.com/office/powerpoint/2010/main" val="489678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B8168-4EA5-34B9-728B-282A56E33105}"/>
              </a:ext>
            </a:extLst>
          </p:cNvPr>
          <p:cNvSpPr>
            <a:spLocks noGrp="1"/>
          </p:cNvSpPr>
          <p:nvPr>
            <p:ph type="title"/>
          </p:nvPr>
        </p:nvSpPr>
        <p:spPr/>
        <p:txBody>
          <a:bodyPr/>
          <a:lstStyle/>
          <a:p>
            <a:r>
              <a:rPr lang="en-US" b="1" dirty="0"/>
              <a:t>Profit Management</a:t>
            </a:r>
          </a:p>
        </p:txBody>
      </p:sp>
      <p:sp>
        <p:nvSpPr>
          <p:cNvPr id="3" name="Content Placeholder 2">
            <a:extLst>
              <a:ext uri="{FF2B5EF4-FFF2-40B4-BE49-F238E27FC236}">
                <a16:creationId xmlns:a16="http://schemas.microsoft.com/office/drawing/2014/main" id="{6F421C9F-C4C4-7C7B-C9E1-79CD15373E5D}"/>
              </a:ext>
            </a:extLst>
          </p:cNvPr>
          <p:cNvSpPr>
            <a:spLocks noGrp="1"/>
          </p:cNvSpPr>
          <p:nvPr>
            <p:ph idx="1"/>
          </p:nvPr>
        </p:nvSpPr>
        <p:spPr/>
        <p:txBody>
          <a:bodyPr/>
          <a:lstStyle/>
          <a:p>
            <a:pPr marL="0" indent="0" algn="just">
              <a:buNone/>
            </a:pPr>
            <a:r>
              <a:rPr lang="en-US" dirty="0"/>
              <a:t>Success of a firm depends on its primary measure and that is profit. Firms are operated to earn long-term profit which is generally the reward for risk taking. </a:t>
            </a:r>
          </a:p>
          <a:p>
            <a:pPr marL="0" indent="0" algn="just">
              <a:buNone/>
            </a:pPr>
            <a:r>
              <a:rPr lang="en-US" dirty="0"/>
              <a:t>Appropriate planning and measuring profit is the most important and challenging area of managerial economics.</a:t>
            </a:r>
          </a:p>
        </p:txBody>
      </p:sp>
    </p:spTree>
    <p:extLst>
      <p:ext uri="{BB962C8B-B14F-4D97-AF65-F5344CB8AC3E}">
        <p14:creationId xmlns:p14="http://schemas.microsoft.com/office/powerpoint/2010/main" val="2759346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10526-B54F-258D-677E-E641343BC904}"/>
              </a:ext>
            </a:extLst>
          </p:cNvPr>
          <p:cNvSpPr>
            <a:spLocks noGrp="1"/>
          </p:cNvSpPr>
          <p:nvPr>
            <p:ph type="title"/>
          </p:nvPr>
        </p:nvSpPr>
        <p:spPr/>
        <p:txBody>
          <a:bodyPr/>
          <a:lstStyle/>
          <a:p>
            <a:r>
              <a:rPr lang="en-US" b="1" dirty="0"/>
              <a:t>Capital Management</a:t>
            </a:r>
          </a:p>
        </p:txBody>
      </p:sp>
      <p:sp>
        <p:nvSpPr>
          <p:cNvPr id="3" name="Content Placeholder 2">
            <a:extLst>
              <a:ext uri="{FF2B5EF4-FFF2-40B4-BE49-F238E27FC236}">
                <a16:creationId xmlns:a16="http://schemas.microsoft.com/office/drawing/2014/main" id="{75BF5EB9-6AD2-092A-729E-07CFE1A491CB}"/>
              </a:ext>
            </a:extLst>
          </p:cNvPr>
          <p:cNvSpPr>
            <a:spLocks noGrp="1"/>
          </p:cNvSpPr>
          <p:nvPr>
            <p:ph idx="1"/>
          </p:nvPr>
        </p:nvSpPr>
        <p:spPr/>
        <p:txBody>
          <a:bodyPr/>
          <a:lstStyle/>
          <a:p>
            <a:pPr marL="0" indent="0" algn="just">
              <a:buNone/>
            </a:pPr>
            <a:r>
              <a:rPr lang="en-US" dirty="0"/>
              <a:t>Capital management involves planning and controlling of expenses. There are many problems related to capital investments which involve considerable amount of time and labor. Cost of capital and rate of return are important factors of capital management.</a:t>
            </a:r>
          </a:p>
        </p:txBody>
      </p:sp>
    </p:spTree>
    <p:extLst>
      <p:ext uri="{BB962C8B-B14F-4D97-AF65-F5344CB8AC3E}">
        <p14:creationId xmlns:p14="http://schemas.microsoft.com/office/powerpoint/2010/main" val="16201730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0</TotalTime>
  <Words>409</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Century Gothic</vt:lpstr>
      <vt:lpstr>Garamond</vt:lpstr>
      <vt:lpstr>Savon</vt:lpstr>
      <vt:lpstr>Scope of Managerial Economics</vt:lpstr>
      <vt:lpstr>Scope of Managerial Economics</vt:lpstr>
      <vt:lpstr>Scope of Managerial Economics</vt:lpstr>
      <vt:lpstr>Demand Analysis and Forecasting</vt:lpstr>
      <vt:lpstr>Profit Management</vt:lpstr>
      <vt:lpstr>Capital Management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Scope of Managerial Economics</dc:title>
  <dc:creator>Ananya Priya</dc:creator>
  <cp:lastModifiedBy>Ananya Priya</cp:lastModifiedBy>
  <cp:revision>1</cp:revision>
  <dcterms:created xsi:type="dcterms:W3CDTF">2023-04-08T05:00:35Z</dcterms:created>
  <dcterms:modified xsi:type="dcterms:W3CDTF">2023-04-08T05:01:05Z</dcterms:modified>
</cp:coreProperties>
</file>